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84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6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67" autoAdjust="0"/>
    <p:restoredTop sz="94660"/>
  </p:normalViewPr>
  <p:slideViewPr>
    <p:cSldViewPr snapToGrid="0">
      <p:cViewPr>
        <p:scale>
          <a:sx n="33" d="100"/>
          <a:sy n="33" d="100"/>
        </p:scale>
        <p:origin x="1524" y="-732"/>
      </p:cViewPr>
      <p:guideLst>
        <p:guide orient="horz" pos="24192"/>
        <p:guide pos="14400"/>
        <p:guide pos="288"/>
        <p:guide pos="28512"/>
        <p:guide orient="horz" pos="3780"/>
        <p:guide orient="horz" pos="22584"/>
        <p:guide orient="horz" pos="23904"/>
        <p:guide orient="horz" pos="4158"/>
        <p:guide pos="9720"/>
        <p:guide pos="19080"/>
        <p:guide pos="9540"/>
        <p:guide pos="996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D5C1F70-A83F-C509-7921-E2EDFAC17D36}"/>
              </a:ext>
            </a:extLst>
          </p:cNvPr>
          <p:cNvGrpSpPr/>
          <p:nvPr/>
        </p:nvGrpSpPr>
        <p:grpSpPr>
          <a:xfrm rot="7200000">
            <a:off x="29008705" y="10153376"/>
            <a:ext cx="917130" cy="501015"/>
            <a:chOff x="5511800" y="30722277"/>
            <a:chExt cx="1927166" cy="707659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9E83034-4994-0BE8-F4D4-BAC62101AF9D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EB8F8C9-939C-D660-FB8E-A825CC616D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4D45690-6C59-0AFF-E181-06D4CAE3FB66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AA75D10-7472-A923-C26E-559917B97EA8}"/>
              </a:ext>
            </a:extLst>
          </p:cNvPr>
          <p:cNvGrpSpPr/>
          <p:nvPr/>
        </p:nvGrpSpPr>
        <p:grpSpPr>
          <a:xfrm rot="14400000">
            <a:off x="23482614" y="10447920"/>
            <a:ext cx="917130" cy="501015"/>
            <a:chOff x="5511800" y="30722277"/>
            <a:chExt cx="1927166" cy="707659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F69AE5E-95C1-FFDB-0331-03B9A280988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AF67315-1FAD-E011-39A2-8D8CE04B88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DAA9161-4839-4B06-7980-8227D456C93B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D5716EA-71D6-1F25-827F-F96A5511ADFE}"/>
              </a:ext>
            </a:extLst>
          </p:cNvPr>
          <p:cNvGrpSpPr/>
          <p:nvPr/>
        </p:nvGrpSpPr>
        <p:grpSpPr>
          <a:xfrm>
            <a:off x="24359098" y="8951754"/>
            <a:ext cx="917130" cy="501015"/>
            <a:chOff x="5511800" y="30722277"/>
            <a:chExt cx="1927166" cy="707659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E258F1F-B45A-8613-EE91-339D0A6F9712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7A0A69B-4989-7115-1C75-E0EFA00F6B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FEE97F9-DA5B-33E5-958F-03DF26BAD452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125514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94494" y="4043179"/>
            <a:ext cx="1582114" cy="1530429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812326" y="4176249"/>
            <a:ext cx="505278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5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35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6572721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716252" y="6661215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716252" y="24139906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30601797" y="214171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44764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15734421" y="13469498"/>
            <a:ext cx="1426932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Experimental setup to gather data for fitting using random step changes in controls on a fixed cylinder (N = 58)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5716250" y="22895782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(a) Eigenvalue plot (Re vs Imaginary of eigenvalues), (b) Quasistatic fit 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5744615" y="32743800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Koopman rollout vs real data. -&gt; train and test.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860998" y="1523999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Simulation with PID for quasistatic and for Koopman. Add real hardware data with PID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3964517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ABEB2-3EB6-6D29-8178-3155630F415D}"/>
              </a:ext>
            </a:extLst>
          </p:cNvPr>
          <p:cNvSpPr/>
          <p:nvPr/>
        </p:nvSpPr>
        <p:spPr>
          <a:xfrm>
            <a:off x="15744616" y="14970131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26FFF-C5A0-1A50-5CB2-F3EA55A0C09A}"/>
              </a:ext>
            </a:extLst>
          </p:cNvPr>
          <p:cNvSpPr/>
          <p:nvPr/>
        </p:nvSpPr>
        <p:spPr>
          <a:xfrm>
            <a:off x="15744616" y="24994658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37288919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Flow chart for controller development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20F97-F4F4-CD3F-ABAA-D3A35F8E262A}"/>
              </a:ext>
            </a:extLst>
          </p:cNvPr>
          <p:cNvSpPr/>
          <p:nvPr/>
        </p:nvSpPr>
        <p:spPr>
          <a:xfrm>
            <a:off x="30744671" y="757507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706612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0909400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006540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006540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720810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29711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360203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169192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741078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/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Observables: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blipFill>
                <a:blip r:embed="rId9"/>
                <a:stretch>
                  <a:fillRect l="-5931" t="-37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/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Controls: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blipFill>
                <a:blip r:embed="rId10"/>
                <a:stretch>
                  <a:fillRect l="-5931" t="-3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F291A-DBF0-0916-EFD9-A93321ABE7C1}"/>
              </a:ext>
            </a:extLst>
          </p:cNvPr>
          <p:cNvGrpSpPr/>
          <p:nvPr/>
        </p:nvGrpSpPr>
        <p:grpSpPr>
          <a:xfrm>
            <a:off x="19634036" y="8539133"/>
            <a:ext cx="3068598" cy="3108710"/>
            <a:chOff x="4289856" y="30401259"/>
            <a:chExt cx="3068598" cy="310871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E894AAA-B879-5385-C4F5-C52783E98104}"/>
                </a:ext>
              </a:extLst>
            </p:cNvPr>
            <p:cNvGrpSpPr/>
            <p:nvPr/>
          </p:nvGrpSpPr>
          <p:grpSpPr>
            <a:xfrm>
              <a:off x="4289856" y="30441371"/>
              <a:ext cx="3068598" cy="3068598"/>
              <a:chOff x="4289855" y="30441369"/>
              <a:chExt cx="4334241" cy="4334241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05F0A7C-04F3-E8F2-0480-EAE5D58EEC54}"/>
                  </a:ext>
                </a:extLst>
              </p:cNvPr>
              <p:cNvSpPr/>
              <p:nvPr/>
            </p:nvSpPr>
            <p:spPr>
              <a:xfrm>
                <a:off x="4289855" y="30441369"/>
                <a:ext cx="4334241" cy="4334241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A74B7670-3637-D40A-0145-5B3FBE1715BC}"/>
                  </a:ext>
                </a:extLst>
              </p:cNvPr>
              <p:cNvGrpSpPr/>
              <p:nvPr/>
            </p:nvGrpSpPr>
            <p:grpSpPr>
              <a:xfrm>
                <a:off x="5792289" y="30524167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0D6440A0-0D57-F493-4338-1A7AD03A3A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CFE36B9-5666-0225-2D01-FF019E2556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63C7E47F-7E0D-D44E-699D-E0A2C50A5B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FE0645D-8E36-AE0E-8708-C548C9B9E92B}"/>
                  </a:ext>
                </a:extLst>
              </p:cNvPr>
              <p:cNvGrpSpPr/>
              <p:nvPr/>
            </p:nvGrpSpPr>
            <p:grpSpPr>
              <a:xfrm rot="7200000">
                <a:off x="7229396" y="3320155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8FABC2F-A70E-DD18-C28F-BF2B8824C3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47BD0AF7-40D1-7134-2CD2-111014612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8C12F262-6806-5FCD-1FD6-395C35C402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3925273-03D9-A34D-165E-266E4F894EEA}"/>
                  </a:ext>
                </a:extLst>
              </p:cNvPr>
              <p:cNvGrpSpPr/>
              <p:nvPr/>
            </p:nvGrpSpPr>
            <p:grpSpPr>
              <a:xfrm rot="14400000">
                <a:off x="4353556" y="3319159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B616365-362A-60B1-4455-B50840EEC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136A37A8-56DD-38A6-A390-8DD8ED0CA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4FAF072-BAEC-F2F3-539C-7425B43B7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013F6BB-B059-E81F-9432-4D0AEED42724}"/>
                </a:ext>
              </a:extLst>
            </p:cNvPr>
            <p:cNvSpPr/>
            <p:nvPr/>
          </p:nvSpPr>
          <p:spPr>
            <a:xfrm>
              <a:off x="5096004" y="31234530"/>
              <a:ext cx="1447578" cy="144757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DD5CB2-2145-42FB-5BBC-C6A07C77BA63}"/>
                </a:ext>
              </a:extLst>
            </p:cNvPr>
            <p:cNvSpPr txBox="1"/>
            <p:nvPr/>
          </p:nvSpPr>
          <p:spPr>
            <a:xfrm>
              <a:off x="5524348" y="30401259"/>
              <a:ext cx="891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  <a:endParaRPr lang="en-US" sz="3600" baseline="-25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D7C1C93-BEEA-5B7A-8DEF-84547A17C341}"/>
                </a:ext>
              </a:extLst>
            </p:cNvPr>
            <p:cNvSpPr txBox="1"/>
            <p:nvPr/>
          </p:nvSpPr>
          <p:spPr>
            <a:xfrm>
              <a:off x="6544470" y="32301895"/>
              <a:ext cx="722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  <a:endParaRPr lang="en-US" sz="3600" baseline="-250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6F6DD5F-9417-0B7A-FC63-1D018B81A1F2}"/>
                </a:ext>
              </a:extLst>
            </p:cNvPr>
            <p:cNvSpPr txBox="1"/>
            <p:nvPr/>
          </p:nvSpPr>
          <p:spPr>
            <a:xfrm>
              <a:off x="4444845" y="32245345"/>
              <a:ext cx="7170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  <a:endParaRPr lang="en-US" sz="3600" baseline="-25000" dirty="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53A5D3F-2A50-5C0C-2314-2A3FC7941F86}"/>
                </a:ext>
              </a:extLst>
            </p:cNvPr>
            <p:cNvCxnSpPr>
              <a:cxnSpLocks/>
            </p:cNvCxnSpPr>
            <p:nvPr/>
          </p:nvCxnSpPr>
          <p:spPr>
            <a:xfrm>
              <a:off x="5802786" y="31975669"/>
              <a:ext cx="61296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2BB75FB-0D5B-0BE3-1005-9FF716EC0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34370" y="31378575"/>
              <a:ext cx="0" cy="6297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C0170E-9308-C7FB-DBAD-A2FBEDE15BCA}"/>
                </a:ext>
              </a:extLst>
            </p:cNvPr>
            <p:cNvSpPr txBox="1"/>
            <p:nvPr/>
          </p:nvSpPr>
          <p:spPr>
            <a:xfrm>
              <a:off x="6080227" y="31879687"/>
              <a:ext cx="3559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x</a:t>
              </a:r>
              <a:endParaRPr lang="en-US" sz="3600" baseline="-250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B26BCC0-76CA-53FB-EB9F-6C4F86B1E756}"/>
                </a:ext>
              </a:extLst>
            </p:cNvPr>
            <p:cNvSpPr txBox="1"/>
            <p:nvPr/>
          </p:nvSpPr>
          <p:spPr>
            <a:xfrm>
              <a:off x="5379072" y="31138307"/>
              <a:ext cx="715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</a:t>
              </a:r>
              <a:endParaRPr lang="en-US" sz="3600" baseline="-25000" dirty="0"/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2D5F69A-58C3-5F06-7EF6-6AD3EF134FB9}"/>
              </a:ext>
            </a:extLst>
          </p:cNvPr>
          <p:cNvSpPr/>
          <p:nvPr/>
        </p:nvSpPr>
        <p:spPr>
          <a:xfrm>
            <a:off x="23977504" y="9392459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78905B6-B23C-BEFE-4C63-4BC58A7C034D}"/>
              </a:ext>
            </a:extLst>
          </p:cNvPr>
          <p:cNvSpPr/>
          <p:nvPr/>
        </p:nvSpPr>
        <p:spPr>
          <a:xfrm>
            <a:off x="23471736" y="8887002"/>
            <a:ext cx="2664339" cy="266433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D4457EA-6565-A31B-7B4A-78DD7FE69704}"/>
              </a:ext>
            </a:extLst>
          </p:cNvPr>
          <p:cNvGrpSpPr/>
          <p:nvPr/>
        </p:nvGrpSpPr>
        <p:grpSpPr>
          <a:xfrm rot="7200000">
            <a:off x="25212699" y="10476588"/>
            <a:ext cx="917130" cy="501015"/>
            <a:chOff x="5511800" y="30722277"/>
            <a:chExt cx="1927166" cy="707659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CCC66E2-B913-A787-194A-5E7FC3F2AAA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D6F3E4F-C3E2-3B56-BE56-11F730197A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8C7CED5-A68E-F3A4-46A9-D5252AFF5AB4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048DC6F-E05F-9E8C-36C7-F855BE58F89F}"/>
              </a:ext>
            </a:extLst>
          </p:cNvPr>
          <p:cNvCxnSpPr>
            <a:cxnSpLocks/>
          </p:cNvCxnSpPr>
          <p:nvPr/>
        </p:nvCxnSpPr>
        <p:spPr>
          <a:xfrm>
            <a:off x="24684286" y="10133598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6858F20-FB28-F6C0-97BB-9B304A4A9162}"/>
              </a:ext>
            </a:extLst>
          </p:cNvPr>
          <p:cNvCxnSpPr>
            <a:cxnSpLocks/>
          </p:cNvCxnSpPr>
          <p:nvPr/>
        </p:nvCxnSpPr>
        <p:spPr>
          <a:xfrm flipV="1">
            <a:off x="24715870" y="9536504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0D26D16-4B3E-CC46-1652-570DFDD44739}"/>
              </a:ext>
            </a:extLst>
          </p:cNvPr>
          <p:cNvSpPr txBox="1"/>
          <p:nvPr/>
        </p:nvSpPr>
        <p:spPr>
          <a:xfrm>
            <a:off x="24961727" y="10037616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22ADF-308A-241D-4F9B-9F89FF0BF67B}"/>
              </a:ext>
            </a:extLst>
          </p:cNvPr>
          <p:cNvSpPr txBox="1"/>
          <p:nvPr/>
        </p:nvSpPr>
        <p:spPr>
          <a:xfrm>
            <a:off x="24260572" y="9296236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90DCCEC-6E79-0C7B-45B0-EEE0F31B5AB9}"/>
              </a:ext>
            </a:extLst>
          </p:cNvPr>
          <p:cNvSpPr txBox="1"/>
          <p:nvPr/>
        </p:nvSpPr>
        <p:spPr>
          <a:xfrm>
            <a:off x="26353018" y="9820756"/>
            <a:ext cx="993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. . .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EEBCB049-B92E-53FF-EEB1-7979D4DFF359}"/>
              </a:ext>
            </a:extLst>
          </p:cNvPr>
          <p:cNvGrpSpPr/>
          <p:nvPr/>
        </p:nvGrpSpPr>
        <p:grpSpPr>
          <a:xfrm rot="14400000">
            <a:off x="27496227" y="10162562"/>
            <a:ext cx="917130" cy="501015"/>
            <a:chOff x="5511800" y="30722277"/>
            <a:chExt cx="1927166" cy="707659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95CAC6A-219F-F0AF-108A-84D37FDC884A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952A434-7637-FA49-E60A-E6F32A702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B9D0CD8-FCB6-A4C7-D829-47D5DAD6759D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44221CC-C5F6-4283-3EEF-073C5FC52B39}"/>
              </a:ext>
            </a:extLst>
          </p:cNvPr>
          <p:cNvGrpSpPr/>
          <p:nvPr/>
        </p:nvGrpSpPr>
        <p:grpSpPr>
          <a:xfrm>
            <a:off x="28251231" y="8764151"/>
            <a:ext cx="917130" cy="501015"/>
            <a:chOff x="5511800" y="30722277"/>
            <a:chExt cx="1927166" cy="707659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0D1FF90-1F8F-0BB2-BC47-0B1989DC7C51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85DC204-5151-CC7B-1E6A-6A38811A14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48718D2-9F82-724A-3F7E-5AA5E7AF0D9C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F7673DB5-2928-8143-E131-0226CC643E3F}"/>
              </a:ext>
            </a:extLst>
          </p:cNvPr>
          <p:cNvSpPr/>
          <p:nvPr/>
        </p:nvSpPr>
        <p:spPr>
          <a:xfrm>
            <a:off x="27912393" y="9392460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91A5658-0A19-3D95-EAAF-9DA643C824CF}"/>
              </a:ext>
            </a:extLst>
          </p:cNvPr>
          <p:cNvSpPr/>
          <p:nvPr/>
        </p:nvSpPr>
        <p:spPr>
          <a:xfrm>
            <a:off x="27472992" y="8668390"/>
            <a:ext cx="2473609" cy="24736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BF61F333-CC1E-592B-D680-B67258B7AA73}"/>
              </a:ext>
            </a:extLst>
          </p:cNvPr>
          <p:cNvCxnSpPr>
            <a:cxnSpLocks/>
          </p:cNvCxnSpPr>
          <p:nvPr/>
        </p:nvCxnSpPr>
        <p:spPr>
          <a:xfrm>
            <a:off x="28619175" y="10133599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887BB7C-5A8F-A6CE-AC81-58A5F038FACE}"/>
              </a:ext>
            </a:extLst>
          </p:cNvPr>
          <p:cNvCxnSpPr>
            <a:cxnSpLocks/>
          </p:cNvCxnSpPr>
          <p:nvPr/>
        </p:nvCxnSpPr>
        <p:spPr>
          <a:xfrm flipV="1">
            <a:off x="28650759" y="9536505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39074577-BDD5-B599-0BAE-8FA8A7BB1BFF}"/>
              </a:ext>
            </a:extLst>
          </p:cNvPr>
          <p:cNvSpPr txBox="1"/>
          <p:nvPr/>
        </p:nvSpPr>
        <p:spPr>
          <a:xfrm>
            <a:off x="28896616" y="10037617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5790B5F-A947-39F9-2D1B-04EF0F018CEB}"/>
              </a:ext>
            </a:extLst>
          </p:cNvPr>
          <p:cNvSpPr txBox="1"/>
          <p:nvPr/>
        </p:nvSpPr>
        <p:spPr>
          <a:xfrm>
            <a:off x="28195461" y="9296237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827D90A-26E8-3BEF-F895-CB32FF7E7D81}"/>
              </a:ext>
            </a:extLst>
          </p:cNvPr>
          <p:cNvSpPr txBox="1"/>
          <p:nvPr/>
        </p:nvSpPr>
        <p:spPr>
          <a:xfrm>
            <a:off x="20717316" y="7422506"/>
            <a:ext cx="864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step changes in controls</a:t>
            </a:r>
            <a:endParaRPr lang="en-US" sz="40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06795F5-7922-3CFB-EE73-21C2984ADCAC}"/>
              </a:ext>
            </a:extLst>
          </p:cNvPr>
          <p:cNvSpPr txBox="1"/>
          <p:nvPr/>
        </p:nvSpPr>
        <p:spPr>
          <a:xfrm>
            <a:off x="20963883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CF57F3B-2EF9-4422-1E10-CCD7FD85DEC8}"/>
              </a:ext>
            </a:extLst>
          </p:cNvPr>
          <p:cNvSpPr txBox="1"/>
          <p:nvPr/>
        </p:nvSpPr>
        <p:spPr>
          <a:xfrm>
            <a:off x="24413276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40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7DCB69-7354-5F45-0C1B-3ED237E5A53C}"/>
              </a:ext>
            </a:extLst>
          </p:cNvPr>
          <p:cNvSpPr txBox="1"/>
          <p:nvPr/>
        </p:nvSpPr>
        <p:spPr>
          <a:xfrm>
            <a:off x="28445935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endParaRPr lang="en-US" sz="40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3905F15-4B21-3D5B-35AC-0058814142BC}"/>
              </a:ext>
            </a:extLst>
          </p:cNvPr>
          <p:cNvSpPr txBox="1"/>
          <p:nvPr/>
        </p:nvSpPr>
        <p:spPr>
          <a:xfrm>
            <a:off x="18701176" y="8231779"/>
            <a:ext cx="4646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</a:t>
            </a:r>
            <a:endParaRPr lang="en-US" sz="36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/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4400" baseline="-25000" dirty="0"/>
              </a:p>
            </p:txBody>
          </p:sp>
        </mc:Choice>
        <mc:Fallback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blipFill>
                <a:blip r:embed="rId11"/>
                <a:stretch>
                  <a:fillRect b="-28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D1ADA4AA-5AC1-71EB-6EA1-16C398485472}"/>
              </a:ext>
            </a:extLst>
          </p:cNvPr>
          <p:cNvSpPr/>
          <p:nvPr/>
        </p:nvSpPr>
        <p:spPr>
          <a:xfrm>
            <a:off x="20039339" y="11412100"/>
            <a:ext cx="216413" cy="849190"/>
          </a:xfrm>
          <a:custGeom>
            <a:avLst/>
            <a:gdLst>
              <a:gd name="connsiteX0" fmla="*/ 0 w 216413"/>
              <a:gd name="connsiteY0" fmla="*/ 802489 h 802489"/>
              <a:gd name="connsiteX1" fmla="*/ 200025 w 216413"/>
              <a:gd name="connsiteY1" fmla="*/ 488164 h 802489"/>
              <a:gd name="connsiteX2" fmla="*/ 66675 w 216413"/>
              <a:gd name="connsiteY2" fmla="*/ 135739 h 802489"/>
              <a:gd name="connsiteX3" fmla="*/ 200025 w 216413"/>
              <a:gd name="connsiteY3" fmla="*/ 11914 h 802489"/>
              <a:gd name="connsiteX4" fmla="*/ 209550 w 216413"/>
              <a:gd name="connsiteY4" fmla="*/ 11914 h 802489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66675 w 216413"/>
              <a:gd name="connsiteY2" fmla="*/ 18244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0 w 216413"/>
              <a:gd name="connsiteY2" fmla="*/ 27769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13" h="849190">
                <a:moveTo>
                  <a:pt x="0" y="849190"/>
                </a:moveTo>
                <a:cubicBezTo>
                  <a:pt x="94456" y="747590"/>
                  <a:pt x="200025" y="630115"/>
                  <a:pt x="200025" y="534865"/>
                </a:cubicBezTo>
                <a:cubicBezTo>
                  <a:pt x="200025" y="439615"/>
                  <a:pt x="0" y="357065"/>
                  <a:pt x="0" y="277690"/>
                </a:cubicBezTo>
                <a:cubicBezTo>
                  <a:pt x="0" y="198315"/>
                  <a:pt x="200025" y="58615"/>
                  <a:pt x="200025" y="58615"/>
                </a:cubicBezTo>
                <a:cubicBezTo>
                  <a:pt x="223837" y="37978"/>
                  <a:pt x="216693" y="-8854"/>
                  <a:pt x="209550" y="1465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4E0F3B22-5359-ED88-0C72-3F19616AA027}"/>
              </a:ext>
            </a:extLst>
          </p:cNvPr>
          <p:cNvSpPr/>
          <p:nvPr/>
        </p:nvSpPr>
        <p:spPr>
          <a:xfrm>
            <a:off x="19036057" y="8806656"/>
            <a:ext cx="1491462" cy="885372"/>
          </a:xfrm>
          <a:custGeom>
            <a:avLst/>
            <a:gdLst>
              <a:gd name="connsiteX0" fmla="*/ 54469 w 1491462"/>
              <a:gd name="connsiteY0" fmla="*/ 0 h 885372"/>
              <a:gd name="connsiteX1" fmla="*/ 54469 w 1491462"/>
              <a:gd name="connsiteY1" fmla="*/ 246743 h 885372"/>
              <a:gd name="connsiteX2" fmla="*/ 620526 w 1491462"/>
              <a:gd name="connsiteY2" fmla="*/ 449943 h 885372"/>
              <a:gd name="connsiteX3" fmla="*/ 1375269 w 1491462"/>
              <a:gd name="connsiteY3" fmla="*/ 812800 h 885372"/>
              <a:gd name="connsiteX4" fmla="*/ 1476869 w 1491462"/>
              <a:gd name="connsiteY4" fmla="*/ 885372 h 88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462" h="885372">
                <a:moveTo>
                  <a:pt x="54469" y="0"/>
                </a:moveTo>
                <a:cubicBezTo>
                  <a:pt x="7297" y="85876"/>
                  <a:pt x="-39874" y="171753"/>
                  <a:pt x="54469" y="246743"/>
                </a:cubicBezTo>
                <a:cubicBezTo>
                  <a:pt x="148812" y="321733"/>
                  <a:pt x="400393" y="355600"/>
                  <a:pt x="620526" y="449943"/>
                </a:cubicBezTo>
                <a:cubicBezTo>
                  <a:pt x="840659" y="544286"/>
                  <a:pt x="1232545" y="740228"/>
                  <a:pt x="1375269" y="812800"/>
                </a:cubicBezTo>
                <a:cubicBezTo>
                  <a:pt x="1517993" y="885372"/>
                  <a:pt x="1497431" y="885372"/>
                  <a:pt x="1476869" y="885372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610A195-5A81-E924-7BA5-9617A7408941}"/>
              </a:ext>
            </a:extLst>
          </p:cNvPr>
          <p:cNvSpPr txBox="1"/>
          <p:nvPr/>
        </p:nvSpPr>
        <p:spPr>
          <a:xfrm>
            <a:off x="21698" y="27390938"/>
            <a:ext cx="151447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exhibit behaviors that are hard to analytically model e.g. non-linear material properties, hysteresis, deformable contact etc.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use a data-driven approach to get the dynamics of the grasper so we can apply optimal control techniques.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0683BAD-30CA-8190-728A-79281D15714C}"/>
              </a:ext>
            </a:extLst>
          </p:cNvPr>
          <p:cNvSpPr txBox="1"/>
          <p:nvPr/>
        </p:nvSpPr>
        <p:spPr>
          <a:xfrm>
            <a:off x="2427921" y="32202206"/>
            <a:ext cx="3340695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Experimental Data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/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Fit dynamics</a:t>
                </a:r>
                <a:b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  <m:t>𝑥</m:t>
                          </m:r>
                        </m:e>
                      </m:acc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𝐴𝑥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𝐵𝑢</m:t>
                      </m:r>
                    </m:oMath>
                  </m:oMathPara>
                </a14:m>
                <a:endParaRPr lang="en-US" sz="4000" b="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𝐶𝑥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𝐷𝑢</m:t>
                      </m:r>
                    </m:oMath>
                  </m:oMathPara>
                </a14:m>
                <a:endPara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(MATLAB n4sid)</a:t>
                </a:r>
              </a:p>
            </p:txBody>
          </p:sp>
        </mc:Choice>
        <mc:Fallback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blipFill>
                <a:blip r:embed="rId12"/>
                <a:stretch>
                  <a:fillRect t="-6420" b="-1111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5" name="TextBox 154">
            <a:extLst>
              <a:ext uri="{FF2B5EF4-FFF2-40B4-BE49-F238E27FC236}">
                <a16:creationId xmlns:a16="http://schemas.microsoft.com/office/drawing/2014/main" id="{27BDF012-89E4-8204-9411-A7CF6A250541}"/>
              </a:ext>
            </a:extLst>
          </p:cNvPr>
          <p:cNvSpPr txBox="1"/>
          <p:nvPr/>
        </p:nvSpPr>
        <p:spPr>
          <a:xfrm>
            <a:off x="1901540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Design Controller:</a:t>
            </a:r>
          </a:p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LQR, PID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036860-C525-2DD0-80EF-6F120D707202}"/>
              </a:ext>
            </a:extLst>
          </p:cNvPr>
          <p:cNvSpPr txBox="1"/>
          <p:nvPr/>
        </p:nvSpPr>
        <p:spPr>
          <a:xfrm>
            <a:off x="8873446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Test controller on hardware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AEAD769B-A05D-1F58-DB74-85C5BA28442A}"/>
              </a:ext>
            </a:extLst>
          </p:cNvPr>
          <p:cNvCxnSpPr>
            <a:cxnSpLocks/>
            <a:stCxn id="151" idx="3"/>
          </p:cNvCxnSpPr>
          <p:nvPr/>
        </p:nvCxnSpPr>
        <p:spPr>
          <a:xfrm>
            <a:off x="5768616" y="32817759"/>
            <a:ext cx="2815395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A21F9D13-852D-6F69-918B-49BBD3BFBBEA}"/>
              </a:ext>
            </a:extLst>
          </p:cNvPr>
          <p:cNvCxnSpPr>
            <a:cxnSpLocks/>
            <a:stCxn id="154" idx="2"/>
            <a:endCxn id="155" idx="0"/>
          </p:cNvCxnSpPr>
          <p:nvPr/>
        </p:nvCxnSpPr>
        <p:spPr>
          <a:xfrm rot="5400000">
            <a:off x="6812212" y="31334922"/>
            <a:ext cx="1544018" cy="6971905"/>
          </a:xfrm>
          <a:prstGeom prst="bentConnector3">
            <a:avLst>
              <a:gd name="adj1" fmla="val 34717"/>
            </a:avLst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BFD60BE2-1A13-C96E-FA60-2A653DC7D250}"/>
              </a:ext>
            </a:extLst>
          </p:cNvPr>
          <p:cNvCxnSpPr>
            <a:cxnSpLocks/>
            <a:endCxn id="156" idx="1"/>
          </p:cNvCxnSpPr>
          <p:nvPr/>
        </p:nvCxnSpPr>
        <p:spPr>
          <a:xfrm>
            <a:off x="6329980" y="36208436"/>
            <a:ext cx="2543466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9ACC4F25-76B1-8E5F-9BE4-999A6A5C0D94}"/>
              </a:ext>
            </a:extLst>
          </p:cNvPr>
          <p:cNvSpPr txBox="1"/>
          <p:nvPr/>
        </p:nvSpPr>
        <p:spPr>
          <a:xfrm>
            <a:off x="-2" y="24509821"/>
            <a:ext cx="151447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2138" defTabSz="571500">
              <a:defRPr/>
            </a:pP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Goal: </a:t>
            </a: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Track arbitrary contact pressure trajectories during grasping of rigid and deformable objects using optimal control techniques</a:t>
            </a: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6B2BCD8-7193-67AE-4296-EA1AEF4B277B}"/>
              </a:ext>
            </a:extLst>
          </p:cNvPr>
          <p:cNvSpPr txBox="1"/>
          <p:nvPr/>
        </p:nvSpPr>
        <p:spPr>
          <a:xfrm>
            <a:off x="30003748" y="24926852"/>
            <a:ext cx="151447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Try the LQR controller on hardware and compare the result to the simulation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Gather more data for the dynamics regression: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Cylinders of different sizes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Materials of different rigidity (PLA and soft clay)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Quantify deformation induced on deformable material with LQR controller and compare to existing neural-network open-loop controller [1]</a:t>
            </a:r>
          </a:p>
        </p:txBody>
      </p:sp>
      <p:pic>
        <p:nvPicPr>
          <p:cNvPr id="182" name="Picture 3">
            <a:extLst>
              <a:ext uri="{FF2B5EF4-FFF2-40B4-BE49-F238E27FC236}">
                <a16:creationId xmlns:a16="http://schemas.microsoft.com/office/drawing/2014/main" id="{B80D8F75-8389-29B6-18DB-155CD83E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32682115" y="31951796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2B51FA8F-DCC7-2583-D61F-A25AF0587EF3}"/>
              </a:ext>
            </a:extLst>
          </p:cNvPr>
          <p:cNvSpPr txBox="1"/>
          <p:nvPr/>
        </p:nvSpPr>
        <p:spPr>
          <a:xfrm>
            <a:off x="32453100" y="31274840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NN open-loop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D330F2A-54BD-D65F-50C4-CD91310736DD}"/>
              </a:ext>
            </a:extLst>
          </p:cNvPr>
          <p:cNvSpPr txBox="1"/>
          <p:nvPr/>
        </p:nvSpPr>
        <p:spPr>
          <a:xfrm>
            <a:off x="38534352" y="31372996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E01D0FB-2C23-F8B0-ADF7-18CFBBB6EF55}"/>
              </a:ext>
            </a:extLst>
          </p:cNvPr>
          <p:cNvSpPr txBox="1"/>
          <p:nvPr/>
        </p:nvSpPr>
        <p:spPr>
          <a:xfrm>
            <a:off x="38534352" y="32635702"/>
            <a:ext cx="3709221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5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?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33D9D10-A16E-9B42-419F-7185BFE7B6A1}"/>
              </a:ext>
            </a:extLst>
          </p:cNvPr>
          <p:cNvSpPr txBox="1"/>
          <p:nvPr/>
        </p:nvSpPr>
        <p:spPr>
          <a:xfrm>
            <a:off x="30744670" y="36673366"/>
            <a:ext cx="1267458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References</a:t>
            </a:r>
          </a:p>
          <a:p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[1] R. Sukhnandan et al., LNCS, 2023</a:t>
            </a:r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871</TotalTime>
  <Words>436</Words>
  <Application>Microsoft Office PowerPoint</Application>
  <PresentationFormat>Custom</PresentationFormat>
  <Paragraphs>67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17</cp:revision>
  <dcterms:created xsi:type="dcterms:W3CDTF">2024-02-27T17:44:49Z</dcterms:created>
  <dcterms:modified xsi:type="dcterms:W3CDTF">2024-04-22T15:00:37Z</dcterms:modified>
</cp:coreProperties>
</file>

<file path=docProps/thumbnail.jpeg>
</file>